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309" r:id="rId4"/>
    <p:sldId id="303" r:id="rId5"/>
    <p:sldId id="312" r:id="rId6"/>
    <p:sldId id="311" r:id="rId7"/>
    <p:sldId id="313" r:id="rId8"/>
    <p:sldId id="292" r:id="rId9"/>
    <p:sldId id="310" r:id="rId10"/>
    <p:sldId id="28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6F67"/>
    <a:srgbClr val="00CCFF"/>
    <a:srgbClr val="66FF99"/>
    <a:srgbClr val="33CCCC"/>
    <a:srgbClr val="66CCFF"/>
    <a:srgbClr val="99CCFF"/>
    <a:srgbClr val="0099CC"/>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0" autoAdjust="0"/>
    <p:restoredTop sz="94660" autoAdjust="0"/>
  </p:normalViewPr>
  <p:slideViewPr>
    <p:cSldViewPr snapToGrid="0">
      <p:cViewPr varScale="1">
        <p:scale>
          <a:sx n="84" d="100"/>
          <a:sy n="84" d="100"/>
        </p:scale>
        <p:origin x="1080" y="17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25/9/2025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463088A-AADE-C648-AD5D-0114FC5B5CF9}"/>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25/9/2025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25/9/2025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hyperlink" Target="https://www.youtube.com/watch?v=4B0zhN7YPVw"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921848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5769" y="286603"/>
            <a:ext cx="9429910" cy="1450757"/>
          </a:xfrm>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sp>
        <p:nvSpPr>
          <p:cNvPr id="5" name="TextBox 4"/>
          <p:cNvSpPr txBox="1"/>
          <p:nvPr/>
        </p:nvSpPr>
        <p:spPr>
          <a:xfrm>
            <a:off x="339365" y="1971577"/>
            <a:ext cx="5481886" cy="2308324"/>
          </a:xfrm>
          <a:prstGeom prst="rect">
            <a:avLst/>
          </a:prstGeom>
          <a:noFill/>
        </p:spPr>
        <p:txBody>
          <a:bodyPr wrap="square" rtlCol="0">
            <a:spAutoFit/>
          </a:bodyPr>
          <a:lstStyle/>
          <a:p>
            <a:r>
              <a:rPr lang="en-GB" sz="2400" b="1" dirty="0"/>
              <a:t>Learning Objective: </a:t>
            </a:r>
            <a:r>
              <a:rPr lang="en-GB" sz="2400" b="1" i="1" dirty="0"/>
              <a:t>To have a go at upcycling</a:t>
            </a:r>
          </a:p>
          <a:p>
            <a:pPr marL="342900" indent="-342900">
              <a:buFont typeface="Arial" panose="020B0604020202020204" pitchFamily="34" charset="0"/>
              <a:buChar char="•"/>
            </a:pPr>
            <a:r>
              <a:rPr lang="en-GB" sz="2400" dirty="0"/>
              <a:t>I can explain what upcycling is </a:t>
            </a:r>
          </a:p>
          <a:p>
            <a:pPr marL="342900" indent="-342900">
              <a:buFont typeface="Arial" panose="020B0604020202020204" pitchFamily="34" charset="0"/>
              <a:buChar char="•"/>
            </a:pPr>
            <a:r>
              <a:rPr lang="en-GB" sz="2400" dirty="0"/>
              <a:t>I can think of ideas to upcycle waste </a:t>
            </a:r>
          </a:p>
          <a:p>
            <a:pPr marL="342900" indent="-342900">
              <a:buFont typeface="Arial" panose="020B0604020202020204" pitchFamily="34" charset="0"/>
              <a:buChar char="•"/>
            </a:pPr>
            <a:r>
              <a:rPr lang="en-GB" sz="2400" dirty="0"/>
              <a:t>I can explain what to put in a worm farm</a:t>
            </a:r>
          </a:p>
        </p:txBody>
      </p:sp>
      <p:pic>
        <p:nvPicPr>
          <p:cNvPr id="4" name="Picture 3">
            <a:extLst>
              <a:ext uri="{FF2B5EF4-FFF2-40B4-BE49-F238E27FC236}">
                <a16:creationId xmlns:a16="http://schemas.microsoft.com/office/drawing/2014/main" id="{75FE4BEE-67D7-BD4C-B0BD-02DA648B5C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633" y="718456"/>
            <a:ext cx="3840046" cy="5434149"/>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0" y="180304"/>
            <a:ext cx="12192000" cy="646331"/>
          </a:xfrm>
          <a:prstGeom prst="rect">
            <a:avLst/>
          </a:prstGeom>
          <a:noFill/>
        </p:spPr>
        <p:txBody>
          <a:bodyPr wrap="square" rtlCol="0">
            <a:spAutoFit/>
          </a:bodyPr>
          <a:lstStyle/>
          <a:p>
            <a:pPr algn="ctr"/>
            <a:r>
              <a:rPr lang="en-US" sz="3600" dirty="0">
                <a:latin typeface="+mj-lt"/>
              </a:rPr>
              <a:t>What is </a:t>
            </a:r>
            <a:r>
              <a:rPr lang="en-US" sz="3600" b="1" dirty="0">
                <a:latin typeface="+mj-lt"/>
              </a:rPr>
              <a:t>upcycling</a:t>
            </a:r>
            <a:r>
              <a:rPr lang="en-US" sz="3600" dirty="0">
                <a:latin typeface="+mj-lt"/>
              </a:rPr>
              <a:t>? </a:t>
            </a:r>
          </a:p>
        </p:txBody>
      </p:sp>
      <p:sp>
        <p:nvSpPr>
          <p:cNvPr id="5" name="TextBox 4">
            <a:extLst>
              <a:ext uri="{FF2B5EF4-FFF2-40B4-BE49-F238E27FC236}">
                <a16:creationId xmlns:a16="http://schemas.microsoft.com/office/drawing/2014/main" id="{9A4D0587-229C-5E4E-9F58-7DC244A4F3F3}"/>
              </a:ext>
            </a:extLst>
          </p:cNvPr>
          <p:cNvSpPr txBox="1"/>
          <p:nvPr/>
        </p:nvSpPr>
        <p:spPr>
          <a:xfrm>
            <a:off x="0" y="5195770"/>
            <a:ext cx="12192000" cy="954107"/>
          </a:xfrm>
          <a:prstGeom prst="rect">
            <a:avLst/>
          </a:prstGeom>
          <a:noFill/>
        </p:spPr>
        <p:txBody>
          <a:bodyPr wrap="square" rtlCol="0">
            <a:spAutoFit/>
          </a:bodyPr>
          <a:lstStyle/>
          <a:p>
            <a:pPr algn="ctr"/>
            <a:r>
              <a:rPr lang="en-US" sz="2800" dirty="0">
                <a:latin typeface="+mj-lt"/>
              </a:rPr>
              <a:t>Discuss your ideas with the person next to you or write them down and then share with the class. </a:t>
            </a:r>
          </a:p>
        </p:txBody>
      </p:sp>
      <p:pic>
        <p:nvPicPr>
          <p:cNvPr id="2" name="Picture 1">
            <a:extLst>
              <a:ext uri="{FF2B5EF4-FFF2-40B4-BE49-F238E27FC236}">
                <a16:creationId xmlns:a16="http://schemas.microsoft.com/office/drawing/2014/main" id="{80E3D81E-1076-FC40-ACE5-D038B9135FE9}"/>
              </a:ext>
            </a:extLst>
          </p:cNvPr>
          <p:cNvPicPr>
            <a:picLocks noChangeAspect="1"/>
          </p:cNvPicPr>
          <p:nvPr/>
        </p:nvPicPr>
        <p:blipFill>
          <a:blip r:embed="rId2"/>
          <a:stretch>
            <a:fillRect/>
          </a:stretch>
        </p:blipFill>
        <p:spPr>
          <a:xfrm>
            <a:off x="4128109" y="914835"/>
            <a:ext cx="3136987" cy="3873133"/>
          </a:xfrm>
          <a:prstGeom prst="rect">
            <a:avLst/>
          </a:prstGeom>
        </p:spPr>
      </p:pic>
    </p:spTree>
    <p:extLst>
      <p:ext uri="{BB962C8B-B14F-4D97-AF65-F5344CB8AC3E}">
        <p14:creationId xmlns:p14="http://schemas.microsoft.com/office/powerpoint/2010/main" val="7298496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1ED84B3-E8D0-5547-B05A-1B2539AA4EC1}"/>
              </a:ext>
            </a:extLst>
          </p:cNvPr>
          <p:cNvSpPr txBox="1"/>
          <p:nvPr/>
        </p:nvSpPr>
        <p:spPr>
          <a:xfrm>
            <a:off x="412477" y="1993975"/>
            <a:ext cx="4284783" cy="3108543"/>
          </a:xfrm>
          <a:prstGeom prst="rect">
            <a:avLst/>
          </a:prstGeom>
          <a:noFill/>
        </p:spPr>
        <p:txBody>
          <a:bodyPr wrap="square" rtlCol="0">
            <a:spAutoFit/>
          </a:bodyPr>
          <a:lstStyle/>
          <a:p>
            <a:pPr algn="ctr"/>
            <a:r>
              <a:rPr lang="en-US" sz="2800" dirty="0">
                <a:latin typeface="+mj-lt"/>
              </a:rPr>
              <a:t>Upcycling is where you turn something that is destined for landfill into a new object that can be used again.  </a:t>
            </a:r>
          </a:p>
          <a:p>
            <a:pPr algn="ctr"/>
            <a:endParaRPr lang="en-US" sz="2800" dirty="0">
              <a:latin typeface="+mj-lt"/>
            </a:endParaRPr>
          </a:p>
          <a:p>
            <a:pPr algn="ctr"/>
            <a:r>
              <a:rPr lang="en-US" sz="2800" dirty="0">
                <a:latin typeface="+mj-lt"/>
              </a:rPr>
              <a:t>Check out the example on the right. </a:t>
            </a:r>
          </a:p>
        </p:txBody>
      </p:sp>
      <p:pic>
        <p:nvPicPr>
          <p:cNvPr id="5" name="Picture 4">
            <a:extLst>
              <a:ext uri="{FF2B5EF4-FFF2-40B4-BE49-F238E27FC236}">
                <a16:creationId xmlns:a16="http://schemas.microsoft.com/office/drawing/2014/main" id="{C3FF126D-C1DA-9044-8571-EC8E829C33F5}"/>
              </a:ext>
            </a:extLst>
          </p:cNvPr>
          <p:cNvPicPr>
            <a:picLocks noChangeAspect="1"/>
          </p:cNvPicPr>
          <p:nvPr/>
        </p:nvPicPr>
        <p:blipFill>
          <a:blip r:embed="rId2"/>
          <a:stretch>
            <a:fillRect/>
          </a:stretch>
        </p:blipFill>
        <p:spPr>
          <a:xfrm>
            <a:off x="6358459" y="1171770"/>
            <a:ext cx="4443211" cy="2968064"/>
          </a:xfrm>
          <a:prstGeom prst="rect">
            <a:avLst/>
          </a:prstGeom>
        </p:spPr>
      </p:pic>
      <p:graphicFrame>
        <p:nvGraphicFramePr>
          <p:cNvPr id="7" name="Table 6">
            <a:extLst>
              <a:ext uri="{FF2B5EF4-FFF2-40B4-BE49-F238E27FC236}">
                <a16:creationId xmlns:a16="http://schemas.microsoft.com/office/drawing/2014/main" id="{059EC4C5-9D42-4547-BD7D-6EEE6CE4DB20}"/>
              </a:ext>
            </a:extLst>
          </p:cNvPr>
          <p:cNvGraphicFramePr>
            <a:graphicFrameLocks noGrp="1"/>
          </p:cNvGraphicFramePr>
          <p:nvPr>
            <p:extLst>
              <p:ext uri="{D42A27DB-BD31-4B8C-83A1-F6EECF244321}">
                <p14:modId xmlns:p14="http://schemas.microsoft.com/office/powerpoint/2010/main" val="2894481302"/>
              </p:ext>
            </p:extLst>
          </p:nvPr>
        </p:nvGraphicFramePr>
        <p:xfrm>
          <a:off x="6358458" y="4369854"/>
          <a:ext cx="4443211" cy="807420"/>
        </p:xfrm>
        <a:graphic>
          <a:graphicData uri="http://schemas.openxmlformats.org/drawingml/2006/table">
            <a:tbl>
              <a:tblPr/>
              <a:tblGrid>
                <a:gridCol w="4443211">
                  <a:extLst>
                    <a:ext uri="{9D8B030D-6E8A-4147-A177-3AD203B41FA5}">
                      <a16:colId xmlns:a16="http://schemas.microsoft.com/office/drawing/2014/main" val="20000"/>
                    </a:ext>
                  </a:extLst>
                </a:gridCol>
              </a:tblGrid>
              <a:tr h="731949">
                <a:tc>
                  <a:txBody>
                    <a:bodyPr/>
                    <a:lstStyle/>
                    <a:p>
                      <a:r>
                        <a:rPr lang="en-GB" sz="1600" b="0" dirty="0">
                          <a:solidFill>
                            <a:srgbClr val="000000"/>
                          </a:solidFill>
                          <a:effectLst/>
                          <a:latin typeface="+mj-lt"/>
                        </a:rPr>
                        <a:t>The above shows some tin cans that were about to go to landfill but instead were painted and used as pretty vases for flowers.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643838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1ED84B3-E8D0-5547-B05A-1B2539AA4EC1}"/>
              </a:ext>
            </a:extLst>
          </p:cNvPr>
          <p:cNvSpPr txBox="1"/>
          <p:nvPr/>
        </p:nvSpPr>
        <p:spPr>
          <a:xfrm>
            <a:off x="412477" y="1993975"/>
            <a:ext cx="4284783" cy="1569660"/>
          </a:xfrm>
          <a:prstGeom prst="rect">
            <a:avLst/>
          </a:prstGeom>
          <a:noFill/>
        </p:spPr>
        <p:txBody>
          <a:bodyPr wrap="square" rtlCol="0">
            <a:spAutoFit/>
          </a:bodyPr>
          <a:lstStyle/>
          <a:p>
            <a:pPr algn="ctr"/>
            <a:r>
              <a:rPr lang="en-US" sz="3200" dirty="0">
                <a:latin typeface="+mj-lt"/>
              </a:rPr>
              <a:t>Why do you think upcycling is good for the planet?  </a:t>
            </a:r>
          </a:p>
        </p:txBody>
      </p:sp>
      <p:pic>
        <p:nvPicPr>
          <p:cNvPr id="8" name="Picture 7">
            <a:extLst>
              <a:ext uri="{FF2B5EF4-FFF2-40B4-BE49-F238E27FC236}">
                <a16:creationId xmlns:a16="http://schemas.microsoft.com/office/drawing/2014/main" id="{EB6C2130-3853-544F-BF68-216BEE0E9FB1}"/>
              </a:ext>
            </a:extLst>
          </p:cNvPr>
          <p:cNvPicPr>
            <a:picLocks noChangeAspect="1"/>
          </p:cNvPicPr>
          <p:nvPr/>
        </p:nvPicPr>
        <p:blipFill rotWithShape="1">
          <a:blip r:embed="rId2"/>
          <a:srcRect l="37032" t="74686" r="7437"/>
          <a:stretch/>
        </p:blipFill>
        <p:spPr>
          <a:xfrm>
            <a:off x="8652545" y="4029133"/>
            <a:ext cx="2994213" cy="1736004"/>
          </a:xfrm>
          <a:prstGeom prst="rect">
            <a:avLst/>
          </a:prstGeom>
        </p:spPr>
      </p:pic>
      <p:pic>
        <p:nvPicPr>
          <p:cNvPr id="10" name="Picture 9">
            <a:extLst>
              <a:ext uri="{FF2B5EF4-FFF2-40B4-BE49-F238E27FC236}">
                <a16:creationId xmlns:a16="http://schemas.microsoft.com/office/drawing/2014/main" id="{B2D5FBA3-ACA4-C145-8C45-5E742999AA5C}"/>
              </a:ext>
            </a:extLst>
          </p:cNvPr>
          <p:cNvPicPr>
            <a:picLocks noChangeAspect="1"/>
          </p:cNvPicPr>
          <p:nvPr/>
        </p:nvPicPr>
        <p:blipFill>
          <a:blip r:embed="rId3"/>
          <a:stretch>
            <a:fillRect/>
          </a:stretch>
        </p:blipFill>
        <p:spPr>
          <a:xfrm>
            <a:off x="5954221" y="3098137"/>
            <a:ext cx="977900" cy="2667000"/>
          </a:xfrm>
          <a:prstGeom prst="rect">
            <a:avLst/>
          </a:prstGeom>
        </p:spPr>
      </p:pic>
      <p:pic>
        <p:nvPicPr>
          <p:cNvPr id="2" name="Picture 1">
            <a:extLst>
              <a:ext uri="{FF2B5EF4-FFF2-40B4-BE49-F238E27FC236}">
                <a16:creationId xmlns:a16="http://schemas.microsoft.com/office/drawing/2014/main" id="{7A996DE6-9201-B544-AF7E-658D10FBB3C8}"/>
              </a:ext>
            </a:extLst>
          </p:cNvPr>
          <p:cNvPicPr>
            <a:picLocks noChangeAspect="1"/>
          </p:cNvPicPr>
          <p:nvPr/>
        </p:nvPicPr>
        <p:blipFill>
          <a:blip r:embed="rId4"/>
          <a:stretch>
            <a:fillRect/>
          </a:stretch>
        </p:blipFill>
        <p:spPr>
          <a:xfrm>
            <a:off x="7374003" y="1000805"/>
            <a:ext cx="1778000" cy="1778000"/>
          </a:xfrm>
          <a:prstGeom prst="rect">
            <a:avLst/>
          </a:prstGeom>
        </p:spPr>
      </p:pic>
    </p:spTree>
    <p:extLst>
      <p:ext uri="{BB962C8B-B14F-4D97-AF65-F5344CB8AC3E}">
        <p14:creationId xmlns:p14="http://schemas.microsoft.com/office/powerpoint/2010/main" val="36691050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1ED84B3-E8D0-5547-B05A-1B2539AA4EC1}"/>
              </a:ext>
            </a:extLst>
          </p:cNvPr>
          <p:cNvSpPr txBox="1"/>
          <p:nvPr/>
        </p:nvSpPr>
        <p:spPr>
          <a:xfrm>
            <a:off x="212061" y="466962"/>
            <a:ext cx="4785824" cy="5262979"/>
          </a:xfrm>
          <a:prstGeom prst="rect">
            <a:avLst/>
          </a:prstGeom>
          <a:noFill/>
        </p:spPr>
        <p:txBody>
          <a:bodyPr wrap="square" rtlCol="0">
            <a:spAutoFit/>
          </a:bodyPr>
          <a:lstStyle/>
          <a:p>
            <a:pPr algn="ctr"/>
            <a:r>
              <a:rPr lang="en-US" sz="2800" dirty="0">
                <a:latin typeface="+mj-lt"/>
              </a:rPr>
              <a:t>Upcycling is very good for the environment as you avoid placing more waste in landfill. </a:t>
            </a:r>
          </a:p>
          <a:p>
            <a:pPr algn="ctr"/>
            <a:endParaRPr lang="en-US" sz="2800" dirty="0">
              <a:latin typeface="+mj-lt"/>
            </a:endParaRPr>
          </a:p>
          <a:p>
            <a:pPr algn="ctr"/>
            <a:r>
              <a:rPr lang="en-US" sz="2800" dirty="0">
                <a:latin typeface="+mj-lt"/>
              </a:rPr>
              <a:t>Also if you have made something new and useful it means you will not have to buy anything new. Therefore, that means we don’t need to take more resources and materials from our planet to make new things again. </a:t>
            </a:r>
          </a:p>
        </p:txBody>
      </p:sp>
      <p:pic>
        <p:nvPicPr>
          <p:cNvPr id="7" name="Picture 6">
            <a:extLst>
              <a:ext uri="{FF2B5EF4-FFF2-40B4-BE49-F238E27FC236}">
                <a16:creationId xmlns:a16="http://schemas.microsoft.com/office/drawing/2014/main" id="{EF254554-9652-BC4D-ABA4-9BC97AE9A6C3}"/>
              </a:ext>
            </a:extLst>
          </p:cNvPr>
          <p:cNvPicPr>
            <a:picLocks noChangeAspect="1"/>
          </p:cNvPicPr>
          <p:nvPr/>
        </p:nvPicPr>
        <p:blipFill rotWithShape="1">
          <a:blip r:embed="rId2"/>
          <a:srcRect b="24875"/>
          <a:stretch/>
        </p:blipFill>
        <p:spPr>
          <a:xfrm>
            <a:off x="5774499" y="1808915"/>
            <a:ext cx="5595702" cy="3152793"/>
          </a:xfrm>
          <a:prstGeom prst="rect">
            <a:avLst/>
          </a:prstGeom>
        </p:spPr>
      </p:pic>
    </p:spTree>
    <p:extLst>
      <p:ext uri="{BB962C8B-B14F-4D97-AF65-F5344CB8AC3E}">
        <p14:creationId xmlns:p14="http://schemas.microsoft.com/office/powerpoint/2010/main" val="5452458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1ED84B3-E8D0-5547-B05A-1B2539AA4EC1}"/>
              </a:ext>
            </a:extLst>
          </p:cNvPr>
          <p:cNvSpPr txBox="1"/>
          <p:nvPr/>
        </p:nvSpPr>
        <p:spPr>
          <a:xfrm>
            <a:off x="387425" y="1231049"/>
            <a:ext cx="4785824" cy="3970318"/>
          </a:xfrm>
          <a:prstGeom prst="rect">
            <a:avLst/>
          </a:prstGeom>
          <a:noFill/>
        </p:spPr>
        <p:txBody>
          <a:bodyPr wrap="square" rtlCol="0">
            <a:spAutoFit/>
          </a:bodyPr>
          <a:lstStyle/>
          <a:p>
            <a:pPr algn="ctr"/>
            <a:r>
              <a:rPr lang="en-US" sz="2800" dirty="0">
                <a:latin typeface="+mj-lt"/>
              </a:rPr>
              <a:t>Upcycling is a great art and a great skill and super fun! </a:t>
            </a:r>
          </a:p>
          <a:p>
            <a:pPr algn="ctr"/>
            <a:endParaRPr lang="en-US" sz="2800" dirty="0">
              <a:latin typeface="+mj-lt"/>
            </a:endParaRPr>
          </a:p>
          <a:p>
            <a:pPr algn="ctr"/>
            <a:r>
              <a:rPr lang="en-US" sz="2800" dirty="0">
                <a:latin typeface="+mj-lt"/>
              </a:rPr>
              <a:t>There are no rules. You can be as creative as you like. </a:t>
            </a:r>
          </a:p>
          <a:p>
            <a:pPr algn="ctr"/>
            <a:endParaRPr lang="en-US" sz="2800" dirty="0">
              <a:latin typeface="+mj-lt"/>
            </a:endParaRPr>
          </a:p>
          <a:p>
            <a:pPr algn="ctr"/>
            <a:r>
              <a:rPr lang="en-US" sz="2800" dirty="0">
                <a:latin typeface="+mj-lt"/>
              </a:rPr>
              <a:t>Check out some of these fantastic, creative examples of people upcycling. </a:t>
            </a:r>
          </a:p>
        </p:txBody>
      </p:sp>
      <p:sp>
        <p:nvSpPr>
          <p:cNvPr id="2" name="Rectangle 1">
            <a:extLst>
              <a:ext uri="{FF2B5EF4-FFF2-40B4-BE49-F238E27FC236}">
                <a16:creationId xmlns:a16="http://schemas.microsoft.com/office/drawing/2014/main" id="{5B76DAC2-5FB5-5041-BF76-7CAFCF4484B6}"/>
              </a:ext>
            </a:extLst>
          </p:cNvPr>
          <p:cNvSpPr/>
          <p:nvPr/>
        </p:nvSpPr>
        <p:spPr>
          <a:xfrm>
            <a:off x="7240605" y="5201367"/>
            <a:ext cx="2677271" cy="369332"/>
          </a:xfrm>
          <a:prstGeom prst="rect">
            <a:avLst/>
          </a:prstGeom>
        </p:spPr>
        <p:txBody>
          <a:bodyPr wrap="none">
            <a:spAutoFit/>
          </a:bodyPr>
          <a:lstStyle/>
          <a:p>
            <a:r>
              <a:rPr lang="en-US" dirty="0">
                <a:hlinkClick r:id="rId2">
                  <a:extLst>
                    <a:ext uri="{A12FA001-AC4F-418D-AE19-62706E023703}">
                      <ahyp:hlinkClr xmlns:ahyp="http://schemas.microsoft.com/office/drawing/2018/hyperlinkcolor" val="tx"/>
                    </a:ext>
                  </a:extLst>
                </a:hlinkClick>
              </a:rPr>
              <a:t>Upcycling Creations Video </a:t>
            </a:r>
            <a:endParaRPr lang="en-US" dirty="0"/>
          </a:p>
        </p:txBody>
      </p:sp>
      <p:pic>
        <p:nvPicPr>
          <p:cNvPr id="5" name="Picture 4">
            <a:extLst>
              <a:ext uri="{FF2B5EF4-FFF2-40B4-BE49-F238E27FC236}">
                <a16:creationId xmlns:a16="http://schemas.microsoft.com/office/drawing/2014/main" id="{A1F0B38F-DE2D-2D46-AFFA-747627872200}"/>
              </a:ext>
            </a:extLst>
          </p:cNvPr>
          <p:cNvPicPr>
            <a:picLocks noChangeAspect="1"/>
          </p:cNvPicPr>
          <p:nvPr/>
        </p:nvPicPr>
        <p:blipFill>
          <a:blip r:embed="rId3"/>
          <a:stretch>
            <a:fillRect/>
          </a:stretch>
        </p:blipFill>
        <p:spPr>
          <a:xfrm>
            <a:off x="6669456" y="1115251"/>
            <a:ext cx="3136987" cy="3873133"/>
          </a:xfrm>
          <a:prstGeom prst="rect">
            <a:avLst/>
          </a:prstGeom>
        </p:spPr>
      </p:pic>
    </p:spTree>
    <p:extLst>
      <p:ext uri="{BB962C8B-B14F-4D97-AF65-F5344CB8AC3E}">
        <p14:creationId xmlns:p14="http://schemas.microsoft.com/office/powerpoint/2010/main" val="18190929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93183" y="125254"/>
          <a:ext cx="2189408" cy="762000"/>
        </p:xfrm>
        <a:graphic>
          <a:graphicData uri="http://schemas.openxmlformats.org/drawingml/2006/table">
            <a:tbl>
              <a:tblPr/>
              <a:tblGrid>
                <a:gridCol w="2189408">
                  <a:extLst>
                    <a:ext uri="{9D8B030D-6E8A-4147-A177-3AD203B41FA5}">
                      <a16:colId xmlns:a16="http://schemas.microsoft.com/office/drawing/2014/main" val="20000"/>
                    </a:ext>
                  </a:extLst>
                </a:gridCol>
              </a:tblGrid>
              <a:tr h="0">
                <a:tc>
                  <a:txBody>
                    <a:bodyPr/>
                    <a:lstStyle/>
                    <a:p>
                      <a:r>
                        <a:rPr lang="en-GB" sz="44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C0222AA6-B5D2-2A4B-8D98-3A9565775F86}"/>
              </a:ext>
            </a:extLst>
          </p:cNvPr>
          <p:cNvGraphicFramePr>
            <a:graphicFrameLocks noGrp="1"/>
          </p:cNvGraphicFramePr>
          <p:nvPr>
            <p:extLst>
              <p:ext uri="{D42A27DB-BD31-4B8C-83A1-F6EECF244321}">
                <p14:modId xmlns:p14="http://schemas.microsoft.com/office/powerpoint/2010/main" val="372796199"/>
              </p:ext>
            </p:extLst>
          </p:nvPr>
        </p:nvGraphicFramePr>
        <p:xfrm>
          <a:off x="193183" y="1138340"/>
          <a:ext cx="5381990" cy="5196540"/>
        </p:xfrm>
        <a:graphic>
          <a:graphicData uri="http://schemas.openxmlformats.org/drawingml/2006/table">
            <a:tbl>
              <a:tblPr/>
              <a:tblGrid>
                <a:gridCol w="5381990">
                  <a:extLst>
                    <a:ext uri="{9D8B030D-6E8A-4147-A177-3AD203B41FA5}">
                      <a16:colId xmlns:a16="http://schemas.microsoft.com/office/drawing/2014/main" val="20000"/>
                    </a:ext>
                  </a:extLst>
                </a:gridCol>
              </a:tblGrid>
              <a:tr h="2806030">
                <a:tc>
                  <a:txBody>
                    <a:bodyPr/>
                    <a:lstStyle/>
                    <a:p>
                      <a:r>
                        <a:rPr lang="en-GB" sz="2400" dirty="0">
                          <a:effectLst/>
                          <a:latin typeface="+mj-lt"/>
                        </a:rPr>
                        <a:t>Now it’s your turn. First have a go at upcycling a plastic bottle that is destined for landfill. </a:t>
                      </a:r>
                    </a:p>
                    <a:p>
                      <a:endParaRPr lang="en-GB" sz="2400" dirty="0">
                        <a:effectLst/>
                        <a:latin typeface="+mj-lt"/>
                      </a:endParaRPr>
                    </a:p>
                    <a:p>
                      <a:r>
                        <a:rPr lang="en-GB" sz="2400" dirty="0">
                          <a:effectLst/>
                          <a:latin typeface="+mj-lt"/>
                        </a:rPr>
                        <a:t>Use the design sheet to show what you will turn the bottle into. </a:t>
                      </a:r>
                    </a:p>
                    <a:p>
                      <a:endParaRPr lang="en-GB" sz="2400" dirty="0">
                        <a:effectLst/>
                        <a:latin typeface="+mj-lt"/>
                      </a:endParaRPr>
                    </a:p>
                    <a:p>
                      <a:r>
                        <a:rPr lang="en-GB" sz="2400" dirty="0">
                          <a:effectLst/>
                          <a:latin typeface="+mj-lt"/>
                        </a:rPr>
                        <a:t>Sometimes it is very helpful to do a bit of research and find some inspiration online. Use a search engine or YouTube.</a:t>
                      </a:r>
                    </a:p>
                    <a:p>
                      <a:endParaRPr lang="en-GB" sz="2400" dirty="0">
                        <a:effectLst/>
                        <a:latin typeface="+mj-lt"/>
                      </a:endParaRPr>
                    </a:p>
                    <a:p>
                      <a:r>
                        <a:rPr lang="en-GB" sz="2400" dirty="0">
                          <a:effectLst/>
                          <a:latin typeface="+mj-lt"/>
                        </a:rPr>
                        <a:t>Extension:</a:t>
                      </a:r>
                    </a:p>
                    <a:p>
                      <a:r>
                        <a:rPr lang="en-GB" sz="2400" dirty="0">
                          <a:effectLst/>
                          <a:latin typeface="+mj-lt"/>
                        </a:rPr>
                        <a:t>Think of your own ideas of upcycling. Use the blank template to help you design.  </a:t>
                      </a: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9AAD0F05-65DF-2E4F-B1F2-509C2CF9EB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0182" y="125254"/>
            <a:ext cx="4364896" cy="63513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896122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1566" y="170688"/>
            <a:ext cx="2729530" cy="1107996"/>
          </a:xfrm>
          <a:prstGeom prst="rect">
            <a:avLst/>
          </a:prstGeom>
          <a:noFill/>
        </p:spPr>
        <p:txBody>
          <a:bodyPr wrap="none" rtlCol="0">
            <a:spAutoFit/>
          </a:bodyPr>
          <a:lstStyle/>
          <a:p>
            <a:r>
              <a:rPr lang="en-GB" sz="66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933987"/>
            <a:ext cx="924999" cy="914488"/>
          </a:xfrm>
          <a:prstGeom prst="ellipse">
            <a:avLst/>
          </a:prstGeom>
        </p:spPr>
      </p:pic>
      <p:graphicFrame>
        <p:nvGraphicFramePr>
          <p:cNvPr id="4" name="Table 3"/>
          <p:cNvGraphicFramePr>
            <a:graphicFrameLocks noGrp="1"/>
          </p:cNvGraphicFramePr>
          <p:nvPr>
            <p:extLst>
              <p:ext uri="{D42A27DB-BD31-4B8C-83A1-F6EECF244321}">
                <p14:modId xmlns:p14="http://schemas.microsoft.com/office/powerpoint/2010/main" val="2184151188"/>
              </p:ext>
            </p:extLst>
          </p:nvPr>
        </p:nvGraphicFramePr>
        <p:xfrm>
          <a:off x="2244274" y="2597507"/>
          <a:ext cx="7584114" cy="2103120"/>
        </p:xfrm>
        <a:graphic>
          <a:graphicData uri="http://schemas.openxmlformats.org/drawingml/2006/table">
            <a:tbl>
              <a:tblPr/>
              <a:tblGrid>
                <a:gridCol w="7584114">
                  <a:extLst>
                    <a:ext uri="{9D8B030D-6E8A-4147-A177-3AD203B41FA5}">
                      <a16:colId xmlns:a16="http://schemas.microsoft.com/office/drawing/2014/main" val="20000"/>
                    </a:ext>
                  </a:extLst>
                </a:gridCol>
              </a:tblGrid>
              <a:tr h="0">
                <a:tc>
                  <a:txBody>
                    <a:bodyPr/>
                    <a:lstStyle/>
                    <a:p>
                      <a:r>
                        <a:rPr lang="en-GB" sz="2400" dirty="0">
                          <a:solidFill>
                            <a:srgbClr val="000000"/>
                          </a:solidFill>
                          <a:effectLst/>
                          <a:latin typeface="+mj-lt"/>
                        </a:rPr>
                        <a:t>Why is upcycling good for our planet? </a:t>
                      </a:r>
                    </a:p>
                    <a:p>
                      <a:endParaRPr lang="en-GB" sz="2400" dirty="0">
                        <a:solidFill>
                          <a:srgbClr val="000000"/>
                        </a:solidFill>
                        <a:effectLst/>
                        <a:latin typeface="+mj-lt"/>
                      </a:endParaRPr>
                    </a:p>
                    <a:p>
                      <a:r>
                        <a:rPr lang="en-GB" sz="2400" dirty="0">
                          <a:solidFill>
                            <a:srgbClr val="000000"/>
                          </a:solidFill>
                          <a:effectLst/>
                          <a:latin typeface="+mj-lt"/>
                        </a:rPr>
                        <a:t>Who would like to share their upcycling idea with the class?</a:t>
                      </a:r>
                    </a:p>
                    <a:p>
                      <a:endParaRPr lang="en-GB" sz="2400" dirty="0">
                        <a:solidFill>
                          <a:srgbClr val="000000"/>
                        </a:solidFill>
                        <a:effectLst/>
                        <a:latin typeface="+mj-lt"/>
                      </a:endParaRPr>
                    </a:p>
                    <a:p>
                      <a:r>
                        <a:rPr lang="en-GB" sz="2400" dirty="0">
                          <a:solidFill>
                            <a:srgbClr val="000000"/>
                          </a:solidFill>
                          <a:effectLst/>
                          <a:latin typeface="+mj-lt"/>
                        </a:rPr>
                        <a:t>What inspired you to think of your idea? </a:t>
                      </a:r>
                    </a:p>
                    <a:p>
                      <a:endParaRPr lang="en-GB" sz="1200" dirty="0">
                        <a:effectLst/>
                        <a:latin typeface="+mj-lt"/>
                      </a:endParaRPr>
                    </a:p>
                  </a:txBody>
                  <a:tcPr anchor="ctr">
                    <a:lnL>
                      <a:noFill/>
                    </a:lnL>
                    <a:lnR>
                      <a:noFill/>
                    </a:lnR>
                    <a:lnT>
                      <a:noFill/>
                    </a:lnT>
                    <a:lnB>
                      <a:noFill/>
                    </a:lnB>
                    <a:solidFill>
                      <a:schemeClr val="accent4">
                        <a:lumMod val="75000"/>
                      </a:schemeClr>
                    </a:solidFill>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E48115C6-A5D5-7146-B98F-7BEDADC795EC}"/>
              </a:ext>
            </a:extLst>
          </p:cNvPr>
          <p:cNvPicPr>
            <a:picLocks noChangeAspect="1"/>
          </p:cNvPicPr>
          <p:nvPr/>
        </p:nvPicPr>
        <p:blipFill>
          <a:blip r:embed="rId3"/>
          <a:stretch>
            <a:fillRect/>
          </a:stretch>
        </p:blipFill>
        <p:spPr>
          <a:xfrm>
            <a:off x="221541" y="170688"/>
            <a:ext cx="1864237" cy="2301711"/>
          </a:xfrm>
          <a:prstGeom prst="rect">
            <a:avLst/>
          </a:prstGeom>
        </p:spPr>
      </p:pic>
      <p:pic>
        <p:nvPicPr>
          <p:cNvPr id="10" name="Picture 9">
            <a:extLst>
              <a:ext uri="{FF2B5EF4-FFF2-40B4-BE49-F238E27FC236}">
                <a16:creationId xmlns:a16="http://schemas.microsoft.com/office/drawing/2014/main" id="{071CD2E9-87D7-1144-B5CD-BB43967F514A}"/>
              </a:ext>
            </a:extLst>
          </p:cNvPr>
          <p:cNvPicPr>
            <a:picLocks noChangeAspect="1"/>
          </p:cNvPicPr>
          <p:nvPr/>
        </p:nvPicPr>
        <p:blipFill rotWithShape="1">
          <a:blip r:embed="rId4"/>
          <a:srcRect l="37032" t="74686" r="7437"/>
          <a:stretch/>
        </p:blipFill>
        <p:spPr>
          <a:xfrm>
            <a:off x="8786657" y="410682"/>
            <a:ext cx="2994213" cy="1736004"/>
          </a:xfrm>
          <a:prstGeom prst="rect">
            <a:avLst/>
          </a:prstGeom>
        </p:spPr>
      </p:pic>
    </p:spTree>
    <p:extLst>
      <p:ext uri="{BB962C8B-B14F-4D97-AF65-F5344CB8AC3E}">
        <p14:creationId xmlns:p14="http://schemas.microsoft.com/office/powerpoint/2010/main" val="7538556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69588</TotalTime>
  <Words>477</Words>
  <Application>Microsoft Macintosh PowerPoint</Application>
  <PresentationFormat>Widescreen</PresentationFormat>
  <Paragraphs>49</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144</cp:revision>
  <dcterms:created xsi:type="dcterms:W3CDTF">2015-12-16T03:40:36Z</dcterms:created>
  <dcterms:modified xsi:type="dcterms:W3CDTF">2025-09-25T00:44:22Z</dcterms:modified>
</cp:coreProperties>
</file>